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9283700" cy="6985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hkF2tCQyUZDOE/FYWx+BYWGEtp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58615" y="0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97" name="Google Shape;197;p10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207" name="Google Shape;207;p11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24" name="Google Shape;224;p13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7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1800"/>
          </a:p>
        </p:txBody>
      </p:sp>
      <p:sp>
        <p:nvSpPr>
          <p:cNvPr id="243" name="Google Shape;243;p16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d633005a2_0_3:notes"/>
          <p:cNvSpPr/>
          <p:nvPr>
            <p:ph idx="2" type="sldImg"/>
          </p:nvPr>
        </p:nvSpPr>
        <p:spPr>
          <a:xfrm>
            <a:off x="2895600" y="523875"/>
            <a:ext cx="34926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11d633005a2_0_3:notes"/>
          <p:cNvSpPr txBox="1"/>
          <p:nvPr>
            <p:ph idx="1" type="body"/>
          </p:nvPr>
        </p:nvSpPr>
        <p:spPr>
          <a:xfrm>
            <a:off x="928370" y="3317876"/>
            <a:ext cx="74271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1800"/>
          </a:p>
        </p:txBody>
      </p:sp>
      <p:sp>
        <p:nvSpPr>
          <p:cNvPr id="111" name="Google Shape;111;g11d633005a2_0_3:notes"/>
          <p:cNvSpPr txBox="1"/>
          <p:nvPr>
            <p:ph idx="12" type="sldNum"/>
          </p:nvPr>
        </p:nvSpPr>
        <p:spPr>
          <a:xfrm>
            <a:off x="5258615" y="6634538"/>
            <a:ext cx="40230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0daa1f600_0_0:notes"/>
          <p:cNvSpPr/>
          <p:nvPr>
            <p:ph idx="2" type="sldImg"/>
          </p:nvPr>
        </p:nvSpPr>
        <p:spPr>
          <a:xfrm>
            <a:off x="2895600" y="523875"/>
            <a:ext cx="34926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20daa1f600_0_0:notes"/>
          <p:cNvSpPr txBox="1"/>
          <p:nvPr>
            <p:ph idx="1" type="body"/>
          </p:nvPr>
        </p:nvSpPr>
        <p:spPr>
          <a:xfrm>
            <a:off x="928370" y="3317876"/>
            <a:ext cx="74271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120daa1f600_0_0:notes"/>
          <p:cNvSpPr txBox="1"/>
          <p:nvPr>
            <p:ph idx="12" type="sldNum"/>
          </p:nvPr>
        </p:nvSpPr>
        <p:spPr>
          <a:xfrm>
            <a:off x="5258615" y="6634538"/>
            <a:ext cx="40230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161" name="Google Shape;161;p14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7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2895600" y="523875"/>
            <a:ext cx="3492500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79" name="Google Shape;179;p8:notes"/>
          <p:cNvSpPr txBox="1"/>
          <p:nvPr>
            <p:ph idx="12" type="sldNum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6fffbcdbf_0_14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g116fffbcdbf_0_14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6" name="Google Shape;16;g116fffbcdbf_0_1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116fffbcdbf_0_1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g116fffbcdbf_0_145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g116fffbcdbf_0_145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g116fffbcdbf_0_14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g116fffbcdbf_0_19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8" name="Google Shape;78;g116fffbcdbf_0_19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116fffbcdbf_0_19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g116fffbcdbf_0_191"/>
          <p:cNvSpPr txBox="1"/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g116fffbcdbf_0_19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6fffbcdbf_0_19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g116fffbcdbf_0_19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85" name="Google Shape;85;g116fffbcdbf_0_19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116fffbcdbf_0_19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g116fffbcdbf_0_197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8" name="Google Shape;88;g116fffbcdbf_0_197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g116fffbcdbf_0_197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g116fffbcdbf_0_19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6fffbcdbf_0_206"/>
          <p:cNvSpPr txBox="1"/>
          <p:nvPr>
            <p:ph idx="1" type="body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3" name="Google Shape;93;g116fffbcdbf_0_20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g116fffbcdbf_0_209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96" name="Google Shape;96;g116fffbcdbf_0_20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116fffbcdbf_0_20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g116fffbcdbf_0_209"/>
          <p:cNvSpPr txBox="1"/>
          <p:nvPr>
            <p:ph hasCustomPrompt="1" type="title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g116fffbcdbf_0_209"/>
          <p:cNvSpPr txBox="1"/>
          <p:nvPr>
            <p:ph idx="1" type="body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g116fffbcdbf_0_20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16fffbcdbf_0_227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g116fffbcdbf_0_227"/>
          <p:cNvSpPr txBox="1"/>
          <p:nvPr>
            <p:ph idx="1" type="body"/>
          </p:nvPr>
        </p:nvSpPr>
        <p:spPr>
          <a:xfrm>
            <a:off x="1043492" y="2323652"/>
            <a:ext cx="67773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368"/>
              <a:buChar char="●"/>
              <a:defRPr/>
            </a:lvl1pPr>
            <a:lvl2pPr indent="-315468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○"/>
              <a:defRPr/>
            </a:lvl2pPr>
            <a:lvl3pPr indent="-315467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■"/>
              <a:defRPr/>
            </a:lvl3pPr>
            <a:lvl4pPr indent="-315467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●"/>
              <a:defRPr/>
            </a:lvl4pPr>
            <a:lvl5pPr indent="-315467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○"/>
              <a:defRPr/>
            </a:lvl5pPr>
            <a:lvl6pPr indent="-315467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■"/>
              <a:defRPr/>
            </a:lvl6pPr>
            <a:lvl7pPr indent="-315467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●"/>
              <a:defRPr/>
            </a:lvl7pPr>
            <a:lvl8pPr indent="-315467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○"/>
              <a:defRPr/>
            </a:lvl8pPr>
            <a:lvl9pPr indent="-315467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68"/>
              <a:buChar char="■"/>
              <a:defRPr/>
            </a:lvl9pPr>
          </a:lstStyle>
          <a:p/>
        </p:txBody>
      </p:sp>
      <p:sp>
        <p:nvSpPr>
          <p:cNvPr id="24" name="Google Shape;24;g116fffbcdbf_0_227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16fffbcdbf_0_227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g116fffbcdbf_0_227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g116fffbcdbf_0_15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9" name="Google Shape;29;g116fffbcdbf_0_15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116fffbcdbf_0_15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g116fffbcdbf_0_153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g116fffbcdbf_0_15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16fffbcdbf_0_218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g116fffbcdbf_0_218"/>
          <p:cNvSpPr txBox="1"/>
          <p:nvPr>
            <p:ph idx="1" type="body"/>
          </p:nvPr>
        </p:nvSpPr>
        <p:spPr>
          <a:xfrm>
            <a:off x="1412111" y="2316009"/>
            <a:ext cx="305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36" name="Google Shape;36;g116fffbcdbf_0_218"/>
          <p:cNvSpPr txBox="1"/>
          <p:nvPr>
            <p:ph idx="2" type="body"/>
          </p:nvPr>
        </p:nvSpPr>
        <p:spPr>
          <a:xfrm>
            <a:off x="1041721" y="2974694"/>
            <a:ext cx="34200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  <a:defRPr sz="2400"/>
            </a:lvl1pPr>
            <a:lvl2pPr indent="-325119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20"/>
              <a:buChar char="○"/>
              <a:defRPr sz="2000"/>
            </a:lvl2pPr>
            <a:lvl3pPr indent="-315467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■"/>
              <a:defRPr sz="1800"/>
            </a:lvl3pPr>
            <a:lvl4pPr indent="-305816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●"/>
              <a:defRPr sz="1600"/>
            </a:lvl4pPr>
            <a:lvl5pPr indent="-305816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○"/>
              <a:defRPr sz="1600"/>
            </a:lvl5pPr>
            <a:lvl6pPr indent="-305816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■"/>
              <a:defRPr sz="1600"/>
            </a:lvl6pPr>
            <a:lvl7pPr indent="-305816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●"/>
              <a:defRPr sz="1600"/>
            </a:lvl7pPr>
            <a:lvl8pPr indent="-305815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○"/>
              <a:defRPr sz="1600"/>
            </a:lvl8pPr>
            <a:lvl9pPr indent="-305815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16"/>
              <a:buChar char="■"/>
              <a:defRPr sz="1600"/>
            </a:lvl9pPr>
          </a:lstStyle>
          <a:p/>
        </p:txBody>
      </p:sp>
      <p:sp>
        <p:nvSpPr>
          <p:cNvPr id="37" name="Google Shape;37;g116fffbcdbf_0_218"/>
          <p:cNvSpPr txBox="1"/>
          <p:nvPr>
            <p:ph idx="3" type="body"/>
          </p:nvPr>
        </p:nvSpPr>
        <p:spPr>
          <a:xfrm>
            <a:off x="5011837" y="2316010"/>
            <a:ext cx="3055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38" name="Google Shape;38;g116fffbcdbf_0_218"/>
          <p:cNvSpPr txBox="1"/>
          <p:nvPr>
            <p:ph idx="4" type="body"/>
          </p:nvPr>
        </p:nvSpPr>
        <p:spPr>
          <a:xfrm>
            <a:off x="4645152" y="2974694"/>
            <a:ext cx="34200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  <a:defRPr sz="2400"/>
            </a:lvl1pPr>
            <a:lvl2pPr indent="-325119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20"/>
              <a:buChar char="○"/>
              <a:defRPr sz="2000"/>
            </a:lvl2pPr>
            <a:lvl3pPr indent="-315467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8"/>
              <a:buChar char="■"/>
              <a:defRPr sz="1800"/>
            </a:lvl3pPr>
            <a:lvl4pPr indent="-305816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●"/>
              <a:defRPr sz="1600"/>
            </a:lvl4pPr>
            <a:lvl5pPr indent="-305816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○"/>
              <a:defRPr sz="1600"/>
            </a:lvl5pPr>
            <a:lvl6pPr indent="-305816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■"/>
              <a:defRPr sz="1600"/>
            </a:lvl6pPr>
            <a:lvl7pPr indent="-305816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●"/>
              <a:defRPr sz="1600"/>
            </a:lvl7pPr>
            <a:lvl8pPr indent="-305815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6"/>
              <a:buChar char="○"/>
              <a:defRPr sz="1600"/>
            </a:lvl8pPr>
            <a:lvl9pPr indent="-305815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16"/>
              <a:buChar char="■"/>
              <a:defRPr sz="1600"/>
            </a:lvl9pPr>
          </a:lstStyle>
          <a:p/>
        </p:txBody>
      </p:sp>
      <p:sp>
        <p:nvSpPr>
          <p:cNvPr id="39" name="Google Shape;39;g116fffbcdbf_0_218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g116fffbcdbf_0_218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116fffbcdbf_0_218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16fffbcdbf_0_21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16fffbcdbf_0_159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g116fffbcdbf_0_15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7" name="Google Shape;47;g116fffbcdbf_0_15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116fffbcdbf_0_15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g116fffbcdbf_0_159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0" name="Google Shape;50;g116fffbcdbf_0_159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g116fffbcdbf_0_15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6fffbcdbf_0_16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g116fffbcdbf_0_16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5" name="Google Shape;55;g116fffbcdbf_0_16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116fffbcdbf_0_16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g116fffbcdbf_0_167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8" name="Google Shape;58;g116fffbcdbf_0_167"/>
          <p:cNvSpPr txBox="1"/>
          <p:nvPr>
            <p:ph idx="1" type="body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g116fffbcdbf_0_167"/>
          <p:cNvSpPr txBox="1"/>
          <p:nvPr>
            <p:ph idx="2" type="body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g116fffbcdbf_0_16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6fffbcdbf_0_17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g116fffbcdbf_0_17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4" name="Google Shape;64;g116fffbcdbf_0_17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116fffbcdbf_0_1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g116fffbcdbf_0_176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g116fffbcdbf_0_17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6fffbcdbf_0_183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g116fffbcdbf_0_18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71" name="Google Shape;71;g116fffbcdbf_0_18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116fffbcdbf_0_18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g116fffbcdbf_0_183"/>
          <p:cNvSpPr txBox="1"/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4" name="Google Shape;74;g116fffbcdbf_0_183"/>
          <p:cNvSpPr txBox="1"/>
          <p:nvPr>
            <p:ph idx="1" type="body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g116fffbcdbf_0_18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6fffbcdbf_0_1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g116fffbcdbf_0_14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g116fffbcdbf_0_14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fhlogo.blogspot.com/2011/03/facebook.html" TargetMode="Externa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50" y="2680700"/>
            <a:ext cx="4686300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>
            <p:ph type="ctrTitle"/>
          </p:nvPr>
        </p:nvSpPr>
        <p:spPr>
          <a:xfrm>
            <a:off x="4779200" y="976900"/>
            <a:ext cx="3733800" cy="20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b="1" lang="en-US" sz="3200"/>
              <a:t>Preventing and Treating Sexually Transmitted Diseases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633804" y="180198"/>
            <a:ext cx="7924799" cy="1165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STD Testing</a:t>
            </a:r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371209"/>
            <a:ext cx="4286484" cy="285228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415" y="2209800"/>
            <a:ext cx="3834203" cy="255148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193" name="Google Shape;193;p9"/>
          <p:cNvSpPr txBox="1"/>
          <p:nvPr>
            <p:ph idx="1" type="body"/>
          </p:nvPr>
        </p:nvSpPr>
        <p:spPr>
          <a:xfrm>
            <a:off x="762000" y="1484119"/>
            <a:ext cx="6449209" cy="36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32"/>
              <a:buNone/>
            </a:pPr>
            <a:r>
              <a:rPr b="1" lang="en-US" sz="3200"/>
              <a:t>STEP 3:  The Tests!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633804" y="180198"/>
            <a:ext cx="7924799" cy="1165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STD Testing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9753600" y="5943600"/>
            <a:ext cx="76200" cy="19628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0"/>
          <p:cNvSpPr txBox="1"/>
          <p:nvPr>
            <p:ph idx="1" type="body"/>
          </p:nvPr>
        </p:nvSpPr>
        <p:spPr>
          <a:xfrm>
            <a:off x="762000" y="1484119"/>
            <a:ext cx="6449209" cy="36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32"/>
              <a:buNone/>
            </a:pPr>
            <a:r>
              <a:rPr b="1" lang="en-US" sz="3200"/>
              <a:t>STEP 4:  The Results!</a:t>
            </a:r>
            <a:endParaRPr/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257" y="2111345"/>
            <a:ext cx="4110404" cy="2514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2051" y="4156734"/>
            <a:ext cx="5144932" cy="205282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Curable or Treatable?</a:t>
            </a:r>
            <a:endParaRPr/>
          </a:p>
        </p:txBody>
      </p:sp>
      <p:sp>
        <p:nvSpPr>
          <p:cNvPr id="210" name="Google Shape;210;p11"/>
          <p:cNvSpPr txBox="1"/>
          <p:nvPr>
            <p:ph idx="1" type="body"/>
          </p:nvPr>
        </p:nvSpPr>
        <p:spPr>
          <a:xfrm>
            <a:off x="636141" y="2408238"/>
            <a:ext cx="363105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24"/>
              <a:buNone/>
            </a:pPr>
            <a:r>
              <a:rPr lang="en-US"/>
              <a:t>These STDs can be cured:</a:t>
            </a:r>
            <a:endParaRPr/>
          </a:p>
        </p:txBody>
      </p:sp>
      <p:sp>
        <p:nvSpPr>
          <p:cNvPr id="211" name="Google Shape;211;p11"/>
          <p:cNvSpPr txBox="1"/>
          <p:nvPr>
            <p:ph idx="2" type="body"/>
          </p:nvPr>
        </p:nvSpPr>
        <p:spPr>
          <a:xfrm>
            <a:off x="618744" y="3031603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5633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000"/>
              <a:buFont typeface="Century Gothic"/>
              <a:buChar char="•"/>
            </a:pPr>
            <a:r>
              <a:rPr lang="en-US"/>
              <a:t>Crabs/Pubic Lice</a:t>
            </a:r>
            <a:endParaRPr/>
          </a:p>
          <a:p>
            <a:pPr indent="-265633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76000"/>
              <a:buFont typeface="Century Gothic"/>
              <a:buChar char="•"/>
            </a:pPr>
            <a:r>
              <a:rPr lang="en-US"/>
              <a:t>Syphilis</a:t>
            </a:r>
            <a:endParaRPr/>
          </a:p>
          <a:p>
            <a:pPr indent="-265633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76000"/>
              <a:buFont typeface="Century Gothic"/>
              <a:buChar char="•"/>
            </a:pPr>
            <a:r>
              <a:rPr lang="en-US"/>
              <a:t>Chlamydia</a:t>
            </a:r>
            <a:endParaRPr/>
          </a:p>
          <a:p>
            <a:pPr indent="-265633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76000"/>
              <a:buFont typeface="Century Gothic"/>
              <a:buChar char="•"/>
            </a:pPr>
            <a:r>
              <a:rPr lang="en-US"/>
              <a:t>Gonorrhea</a:t>
            </a:r>
            <a:endParaRPr/>
          </a:p>
          <a:p>
            <a:pPr indent="-265633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76000"/>
              <a:buFont typeface="Century Gothic"/>
              <a:buChar char="•"/>
            </a:pPr>
            <a:r>
              <a:rPr lang="en-US"/>
              <a:t>Trichomoniasis</a:t>
            </a:r>
            <a:endParaRPr/>
          </a:p>
          <a:p>
            <a:pPr indent="-265633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76000"/>
              <a:buFont typeface="Century Gothic"/>
              <a:buChar char="•"/>
            </a:pPr>
            <a:r>
              <a:rPr lang="en-US"/>
              <a:t>Hepatitis C</a:t>
            </a:r>
            <a:endParaRPr/>
          </a:p>
          <a:p>
            <a:pPr indent="-158496" lvl="0" marL="342900" rtl="0" algn="l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SzPct val="760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2" name="Google Shape;212;p11"/>
          <p:cNvSpPr txBox="1"/>
          <p:nvPr>
            <p:ph idx="3" type="body"/>
          </p:nvPr>
        </p:nvSpPr>
        <p:spPr>
          <a:xfrm>
            <a:off x="4800600" y="2438400"/>
            <a:ext cx="38100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24"/>
              <a:buNone/>
            </a:pPr>
            <a:r>
              <a:rPr lang="en-US"/>
              <a:t>These STDs are treatable:</a:t>
            </a:r>
            <a:endParaRPr/>
          </a:p>
        </p:txBody>
      </p:sp>
      <p:sp>
        <p:nvSpPr>
          <p:cNvPr id="213" name="Google Shape;213;p11"/>
          <p:cNvSpPr txBox="1"/>
          <p:nvPr>
            <p:ph idx="4" type="body"/>
          </p:nvPr>
        </p:nvSpPr>
        <p:spPr>
          <a:xfrm>
            <a:off x="4648200" y="3107803"/>
            <a:ext cx="3965448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4319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4"/>
              <a:buFont typeface="Century Gothic"/>
              <a:buChar char="•"/>
            </a:pPr>
            <a:r>
              <a:rPr lang="en-US"/>
              <a:t>Herpes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Font typeface="Century Gothic"/>
              <a:buChar char="•"/>
            </a:pPr>
            <a:r>
              <a:rPr lang="en-US"/>
              <a:t>Human Papillomavirus (HPV) – can cause genital warts or cervical cancer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Font typeface="Century Gothic"/>
              <a:buChar char="•"/>
            </a:pPr>
            <a:r>
              <a:rPr lang="en-US"/>
              <a:t>Hepatitis B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Font typeface="Century Gothic"/>
              <a:buChar char="•"/>
            </a:pPr>
            <a:r>
              <a:rPr lang="en-US"/>
              <a:t>HIV/AIDS</a:t>
            </a:r>
            <a:endParaRPr/>
          </a:p>
          <a:p>
            <a:pPr indent="-158496" lvl="0" marL="342900" rtl="0" algn="l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SzPts val="182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>
            <p:ph type="title"/>
          </p:nvPr>
        </p:nvSpPr>
        <p:spPr>
          <a:xfrm>
            <a:off x="685800" y="358549"/>
            <a:ext cx="7924800" cy="12416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Some solid reasons to get tested…</a:t>
            </a:r>
            <a:endParaRPr/>
          </a:p>
        </p:txBody>
      </p:sp>
      <p:sp>
        <p:nvSpPr>
          <p:cNvPr id="220" name="Google Shape;220;p12"/>
          <p:cNvSpPr txBox="1"/>
          <p:nvPr>
            <p:ph idx="1" type="body"/>
          </p:nvPr>
        </p:nvSpPr>
        <p:spPr>
          <a:xfrm>
            <a:off x="914400" y="1828800"/>
            <a:ext cx="6929717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19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28"/>
              <a:buChar char="●"/>
            </a:pPr>
            <a:r>
              <a:rPr lang="en-US" sz="2800"/>
              <a:t>You deserve to know!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28"/>
              <a:buChar char="●"/>
            </a:pPr>
            <a:r>
              <a:rPr lang="en-US" sz="2800"/>
              <a:t>Your partners deserve to know!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28"/>
              <a:buChar char="●"/>
            </a:pPr>
            <a:r>
              <a:rPr lang="en-US" sz="2800"/>
              <a:t>Many STDs have no symptoms, so it may be the </a:t>
            </a:r>
            <a:r>
              <a:rPr lang="en-US" sz="2800" u="sng"/>
              <a:t>only</a:t>
            </a:r>
            <a:r>
              <a:rPr lang="en-US" sz="2800"/>
              <a:t> way to know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28"/>
              <a:buChar char="●"/>
            </a:pPr>
            <a:r>
              <a:rPr lang="en-US" sz="2800"/>
              <a:t>It is easy, painless, and safe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28"/>
              <a:buChar char="●"/>
            </a:pPr>
            <a:r>
              <a:rPr lang="en-US" sz="2800"/>
              <a:t>It can be confidential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28"/>
              <a:buChar char="●"/>
            </a:pPr>
            <a:r>
              <a:rPr lang="en-US" sz="2800"/>
              <a:t>If you do test positive, you can receive timely and more effective treatment</a:t>
            </a:r>
            <a:endParaRPr/>
          </a:p>
          <a:p>
            <a:pPr indent="-158496" lvl="0" marL="342900" rtl="0" algn="l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SzPts val="1824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type="title"/>
          </p:nvPr>
        </p:nvSpPr>
        <p:spPr>
          <a:xfrm>
            <a:off x="457200" y="260400"/>
            <a:ext cx="822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Many ways t</a:t>
            </a:r>
            <a:r>
              <a:rPr lang="en-US"/>
              <a:t>o prevent and reduce risk</a:t>
            </a:r>
            <a:r>
              <a:rPr b="1" lang="en-US"/>
              <a:t>…</a:t>
            </a:r>
            <a:endParaRPr/>
          </a:p>
        </p:txBody>
      </p:sp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4038600" y="1556613"/>
            <a:ext cx="4648200" cy="3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3369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24"/>
              <a:buChar char="●"/>
            </a:pPr>
            <a:r>
              <a:rPr lang="en-US" sz="1600"/>
              <a:t>Abstain or delay sex</a:t>
            </a:r>
            <a:endParaRPr sz="1600"/>
          </a:p>
          <a:p>
            <a:pPr indent="-29336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24"/>
              <a:buChar char="●"/>
            </a:pPr>
            <a:r>
              <a:rPr lang="en-US" sz="1600"/>
              <a:t>Use barrier methods (condoms, dental dams)</a:t>
            </a:r>
            <a:endParaRPr sz="1600"/>
          </a:p>
          <a:p>
            <a:pPr indent="-29336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24"/>
              <a:buChar char="●"/>
            </a:pPr>
            <a:r>
              <a:rPr lang="en-US" sz="1600"/>
              <a:t>Limit number of sexual partners</a:t>
            </a:r>
            <a:endParaRPr sz="1600"/>
          </a:p>
          <a:p>
            <a:pPr indent="-29336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24"/>
              <a:buChar char="●"/>
            </a:pPr>
            <a:r>
              <a:rPr lang="en-US" sz="1600"/>
              <a:t>Get vaccinated</a:t>
            </a:r>
            <a:endParaRPr sz="1600"/>
          </a:p>
          <a:p>
            <a:pPr indent="-29336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24"/>
              <a:buChar char="●"/>
            </a:pPr>
            <a:r>
              <a:rPr lang="en-US" sz="1600"/>
              <a:t>Increase knowledge</a:t>
            </a:r>
            <a:endParaRPr sz="1600"/>
          </a:p>
          <a:p>
            <a:pPr indent="-29336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24"/>
              <a:buChar char="●"/>
            </a:pPr>
            <a:r>
              <a:rPr lang="en-US" sz="1600"/>
              <a:t>Get tested (regularly)</a:t>
            </a:r>
            <a:endParaRPr sz="1600"/>
          </a:p>
          <a:p>
            <a:pPr indent="-29336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24"/>
              <a:buChar char="●"/>
            </a:pPr>
            <a:r>
              <a:rPr lang="en-US" sz="1600"/>
              <a:t>Talk openly and honestly</a:t>
            </a:r>
            <a:endParaRPr sz="1600"/>
          </a:p>
          <a:p>
            <a:pPr indent="-158496" lvl="0" marL="342900" rtl="0" algn="l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SzPts val="1824"/>
              <a:buNone/>
            </a:pPr>
            <a:r>
              <a:t/>
            </a:r>
            <a:endParaRPr/>
          </a:p>
        </p:txBody>
      </p:sp>
      <p:pic>
        <p:nvPicPr>
          <p:cNvPr descr="Image result for image of reducing risk"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40" y="1614650"/>
            <a:ext cx="3051484" cy="2622535"/>
          </a:xfrm>
          <a:prstGeom prst="rect">
            <a:avLst/>
          </a:prstGeom>
          <a:noFill/>
          <a:ln cap="sq" cmpd="sng" w="571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/>
          <p:nvPr>
            <p:ph type="title"/>
          </p:nvPr>
        </p:nvSpPr>
        <p:spPr>
          <a:xfrm>
            <a:off x="949205" y="762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Additional Resources</a:t>
            </a:r>
            <a:endParaRPr/>
          </a:p>
        </p:txBody>
      </p:sp>
      <p:sp>
        <p:nvSpPr>
          <p:cNvPr id="235" name="Google Shape;235;p17"/>
          <p:cNvSpPr txBox="1"/>
          <p:nvPr>
            <p:ph idx="1" type="body"/>
          </p:nvPr>
        </p:nvSpPr>
        <p:spPr>
          <a:xfrm>
            <a:off x="406583" y="1219188"/>
            <a:ext cx="305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24"/>
              <a:buNone/>
            </a:pPr>
            <a:r>
              <a:rPr lang="en-US"/>
              <a:t>Where to Test:</a:t>
            </a:r>
            <a:endParaRPr/>
          </a:p>
        </p:txBody>
      </p:sp>
      <p:sp>
        <p:nvSpPr>
          <p:cNvPr id="236" name="Google Shape;236;p17"/>
          <p:cNvSpPr txBox="1"/>
          <p:nvPr>
            <p:ph idx="2" type="body"/>
          </p:nvPr>
        </p:nvSpPr>
        <p:spPr>
          <a:xfrm>
            <a:off x="204725" y="1779463"/>
            <a:ext cx="4067400" cy="49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64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Family Health Services-Bellevue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lang="en-US" sz="1600">
                <a:solidFill>
                  <a:schemeClr val="dk1"/>
                </a:solidFill>
              </a:rPr>
              <a:t>621 N Main St      Bellevue</a:t>
            </a:r>
            <a:endParaRPr sz="16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lang="en-US" sz="1600">
                <a:solidFill>
                  <a:schemeClr val="dk1"/>
                </a:solidFill>
              </a:rPr>
              <a:t>(208) 725-3145</a:t>
            </a:r>
            <a:endParaRPr sz="16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b="1" lang="en-US" sz="1600">
                <a:solidFill>
                  <a:schemeClr val="dk1"/>
                </a:solidFill>
              </a:rPr>
              <a:t>Ketchum Family Medicine-</a:t>
            </a:r>
            <a:r>
              <a:rPr b="1" lang="en-US" sz="1600">
                <a:solidFill>
                  <a:schemeClr val="dk1"/>
                </a:solidFill>
              </a:rPr>
              <a:t>Ashley Brown</a:t>
            </a:r>
            <a:endParaRPr b="1" sz="16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lang="en-US" sz="1600">
                <a:solidFill>
                  <a:schemeClr val="dk1"/>
                </a:solidFill>
              </a:rPr>
              <a:t>(208) 622-3180</a:t>
            </a:r>
            <a:endParaRPr sz="16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6858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b="1" lang="en-US" sz="1600">
                <a:solidFill>
                  <a:schemeClr val="dk1"/>
                </a:solidFill>
              </a:rPr>
              <a:t>St. Luke’s Clinic</a:t>
            </a:r>
            <a:endParaRPr/>
          </a:p>
          <a:p>
            <a:pPr indent="0" lvl="0" marL="6858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lang="en-US" sz="1600">
                <a:solidFill>
                  <a:schemeClr val="dk1"/>
                </a:solidFill>
              </a:rPr>
              <a:t>1450 Aviation Dr. Suite 100</a:t>
            </a:r>
            <a:r>
              <a:rPr lang="en-US"/>
              <a:t>    </a:t>
            </a:r>
            <a:r>
              <a:rPr lang="en-US" sz="1600">
                <a:solidFill>
                  <a:schemeClr val="dk1"/>
                </a:solidFill>
              </a:rPr>
              <a:t>Hailey</a:t>
            </a:r>
            <a:endParaRPr/>
          </a:p>
          <a:p>
            <a:pPr indent="0" lvl="0" marL="6858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lang="en-US" sz="1600">
                <a:solidFill>
                  <a:schemeClr val="dk1"/>
                </a:solidFill>
              </a:rPr>
              <a:t>Call:  (208) 788-3434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Twin Falls Planned Parenthood</a:t>
            </a:r>
            <a:endParaRPr/>
          </a:p>
          <a:p>
            <a:pPr indent="0" lvl="0" marL="6858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200 Second Ave N.</a:t>
            </a:r>
            <a:r>
              <a:rPr lang="en-US"/>
              <a:t>    </a:t>
            </a:r>
            <a:r>
              <a:rPr lang="en-US" sz="1600">
                <a:solidFill>
                  <a:schemeClr val="dk1"/>
                </a:solidFill>
              </a:rPr>
              <a:t>Twin Falls</a:t>
            </a:r>
            <a:endParaRPr/>
          </a:p>
          <a:p>
            <a:pPr indent="0" lvl="0" marL="6858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16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Call:  1-800-769-0045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7" name="Google Shape;237;p17"/>
          <p:cNvSpPr txBox="1"/>
          <p:nvPr>
            <p:ph idx="3" type="body"/>
          </p:nvPr>
        </p:nvSpPr>
        <p:spPr>
          <a:xfrm>
            <a:off x="4684925" y="1219263"/>
            <a:ext cx="3055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24"/>
              <a:buNone/>
            </a:pPr>
            <a:r>
              <a:rPr lang="en-US"/>
              <a:t>For More Info:</a:t>
            </a:r>
            <a:endParaRPr/>
          </a:p>
        </p:txBody>
      </p:sp>
      <p:sp>
        <p:nvSpPr>
          <p:cNvPr id="238" name="Google Shape;238;p17"/>
          <p:cNvSpPr txBox="1"/>
          <p:nvPr>
            <p:ph idx="4" type="body"/>
          </p:nvPr>
        </p:nvSpPr>
        <p:spPr>
          <a:xfrm>
            <a:off x="4684922" y="2069132"/>
            <a:ext cx="3925678" cy="4331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rPr b="1" lang="en-US" sz="2900">
                <a:solidFill>
                  <a:schemeClr val="dk1"/>
                </a:solidFill>
              </a:rPr>
              <a:t>Center for Disease Control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rPr b="1" i="1" lang="en-US" sz="2900" u="sng">
                <a:solidFill>
                  <a:srgbClr val="7030A0"/>
                </a:solidFill>
              </a:rPr>
              <a:t>http://cdc.gov/std/</a:t>
            </a:r>
            <a:endParaRPr b="1" sz="2900" u="sng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rPr lang="en-US" sz="2900">
                <a:solidFill>
                  <a:schemeClr val="dk1"/>
                </a:solidFill>
              </a:rPr>
              <a:t>For general information about STDs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rPr b="1" lang="en-US" sz="2900">
                <a:solidFill>
                  <a:schemeClr val="dk1"/>
                </a:solidFill>
              </a:rPr>
              <a:t>Sex Etc.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rPr b="1" i="1" lang="en-US" sz="2900" u="sng">
                <a:solidFill>
                  <a:srgbClr val="7030A0"/>
                </a:solidFill>
              </a:rPr>
              <a:t>www.sexetc.org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rPr lang="en-US" sz="2900">
                <a:solidFill>
                  <a:schemeClr val="dk1"/>
                </a:solidFill>
              </a:rPr>
              <a:t>For Teens, By Teens! Info about relationships, sex, consent, STDs, etc. 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Arial"/>
              <a:buNone/>
            </a:pPr>
            <a:r>
              <a:rPr b="1" lang="en-US" sz="2900">
                <a:solidFill>
                  <a:schemeClr val="dk1"/>
                </a:solidFill>
              </a:rPr>
              <a:t>Planned Parenthood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Arial"/>
              <a:buNone/>
            </a:pPr>
            <a:r>
              <a:rPr b="1" i="1" lang="en-US" sz="2900" u="sng">
                <a:solidFill>
                  <a:srgbClr val="7030A0"/>
                </a:solidFill>
              </a:rPr>
              <a:t>www.plannedparenthood.org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319"/>
              </a:spcBef>
              <a:spcAft>
                <a:spcPts val="0"/>
              </a:spcAft>
              <a:buSzPct val="76000"/>
              <a:buNone/>
            </a:pPr>
            <a:r>
              <a:rPr lang="en-US" sz="2900">
                <a:solidFill>
                  <a:schemeClr val="dk1"/>
                </a:solidFill>
              </a:rPr>
              <a:t>Answers about pregnancy, birth control, emergency contraception, STDs, and more…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1143000" y="7043112"/>
            <a:ext cx="609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</a:t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1" type="body"/>
          </p:nvPr>
        </p:nvSpPr>
        <p:spPr>
          <a:xfrm>
            <a:off x="609600" y="910018"/>
            <a:ext cx="7924800" cy="50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SzPts val="1368"/>
              <a:buNone/>
            </a:pPr>
            <a:r>
              <a:rPr b="1" lang="en-US" sz="4800">
                <a:solidFill>
                  <a:schemeClr val="dk1"/>
                </a:solidFill>
              </a:rPr>
              <a:t>QUESTIONS?</a:t>
            </a:r>
            <a:endParaRPr sz="4800"/>
          </a:p>
          <a:p>
            <a:pPr indent="-167182" lvl="0" marL="342900" rtl="0" algn="l">
              <a:lnSpc>
                <a:spcPct val="115000"/>
              </a:lnSpc>
              <a:spcBef>
                <a:spcPts val="444"/>
              </a:spcBef>
              <a:spcAft>
                <a:spcPts val="1200"/>
              </a:spcAft>
              <a:buSzPts val="182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633005a2_0_3"/>
          <p:cNvSpPr txBox="1"/>
          <p:nvPr>
            <p:ph type="title"/>
          </p:nvPr>
        </p:nvSpPr>
        <p:spPr>
          <a:xfrm>
            <a:off x="1059600" y="411777"/>
            <a:ext cx="7024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Anonymous Questions</a:t>
            </a:r>
            <a:endParaRPr/>
          </a:p>
        </p:txBody>
      </p:sp>
      <p:sp>
        <p:nvSpPr>
          <p:cNvPr id="114" name="Google Shape;114;g11d633005a2_0_3"/>
          <p:cNvSpPr txBox="1"/>
          <p:nvPr>
            <p:ph idx="1" type="body"/>
          </p:nvPr>
        </p:nvSpPr>
        <p:spPr>
          <a:xfrm>
            <a:off x="609600" y="1439030"/>
            <a:ext cx="7924800" cy="5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28"/>
              <a:buNone/>
            </a:pPr>
            <a:r>
              <a:rPr b="1" lang="en-US" sz="2800">
                <a:solidFill>
                  <a:schemeClr val="dk1"/>
                </a:solidFill>
              </a:rPr>
              <a:t>Write down any question you have about STDs. </a:t>
            </a:r>
            <a:endParaRPr b="1" sz="2800">
              <a:solidFill>
                <a:schemeClr val="dk1"/>
              </a:solidFill>
            </a:endParaRPr>
          </a:p>
          <a:p>
            <a:pPr indent="0" lvl="0" marL="6858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28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SzPts val="1976"/>
              <a:buNone/>
            </a:pPr>
            <a:r>
              <a:rPr lang="en-US" sz="2600" u="sng">
                <a:solidFill>
                  <a:schemeClr val="dk1"/>
                </a:solidFill>
              </a:rPr>
              <a:t>Guidelines: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SzPts val="1976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Everyone must turn one in, even if it’s just a comment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SzPts val="1976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Please be quiet and respectful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SzPts val="1976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Do not write your name down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SzPts val="1976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Collected at the end </a:t>
            </a:r>
            <a:endParaRPr/>
          </a:p>
          <a:p>
            <a:pPr indent="-167182" lvl="0" marL="342900" rtl="0" algn="l">
              <a:lnSpc>
                <a:spcPct val="115000"/>
              </a:lnSpc>
              <a:spcBef>
                <a:spcPts val="444"/>
              </a:spcBef>
              <a:spcAft>
                <a:spcPts val="1200"/>
              </a:spcAft>
              <a:buSzPts val="182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286" y="838200"/>
            <a:ext cx="7888114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609600" y="300175"/>
            <a:ext cx="8001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The Two Modes of STD Transmission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609600" y="1173928"/>
            <a:ext cx="784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b="1" lang="en-US">
                <a:solidFill>
                  <a:schemeClr val="dk2"/>
                </a:solidFill>
              </a:rPr>
              <a:t>Skin to Skin</a:t>
            </a:r>
            <a:endParaRPr b="1">
              <a:solidFill>
                <a:schemeClr val="dk2"/>
              </a:solidFill>
            </a:endParaRPr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rPr lang="en-US"/>
              <a:t>Infected Skin + Susceptible Skin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 b="1"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 b="1"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 b="1"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 b="1"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 b="1"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 b="1"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rPr b="1" lang="en-US"/>
              <a:t>						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rPr b="1" lang="en-US">
                <a:solidFill>
                  <a:schemeClr val="dk2"/>
                </a:solidFill>
              </a:rPr>
              <a:t> Body Fluids</a:t>
            </a:r>
            <a:r>
              <a:rPr b="1" lang="en-US"/>
              <a:t>				            </a:t>
            </a:r>
            <a:endParaRPr/>
          </a:p>
          <a:p>
            <a:pPr indent="0" lvl="0" marL="68580" rtl="0" algn="l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SzPts val="1824"/>
              <a:buNone/>
            </a:pPr>
            <a:r>
              <a:rPr lang="en-US"/>
              <a:t>Infected Body Fluid + Point of Entry 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5609" l="7742" r="6654" t="11428"/>
          <a:stretch/>
        </p:blipFill>
        <p:spPr>
          <a:xfrm>
            <a:off x="1018787" y="1981200"/>
            <a:ext cx="1495813" cy="186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1534222" y="2972082"/>
            <a:ext cx="464944" cy="326179"/>
          </a:xfrm>
          <a:prstGeom prst="rect">
            <a:avLst/>
          </a:prstGeom>
          <a:solidFill>
            <a:schemeClr val="accent3">
              <a:alpha val="69411"/>
            </a:schemeClr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4213" y="1981200"/>
            <a:ext cx="1500187" cy="185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7294" y="2238633"/>
            <a:ext cx="174024" cy="1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36181" y="2946258"/>
            <a:ext cx="476250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4413" y="4644344"/>
            <a:ext cx="1500187" cy="186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05249" y="4611687"/>
            <a:ext cx="1500187" cy="185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9">
            <a:alphaModFix/>
          </a:blip>
          <a:srcRect b="14505" l="0" r="0" t="9581"/>
          <a:stretch/>
        </p:blipFill>
        <p:spPr>
          <a:xfrm rot="2330878">
            <a:off x="2362738" y="5056940"/>
            <a:ext cx="1795506" cy="877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 rot="2507045">
            <a:off x="5366256" y="2303477"/>
            <a:ext cx="1452564" cy="672048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5726906" y="4385469"/>
            <a:ext cx="1165225" cy="118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534222" y="5181600"/>
            <a:ext cx="464944" cy="685800"/>
          </a:xfrm>
          <a:prstGeom prst="rect">
            <a:avLst/>
          </a:prstGeom>
          <a:solidFill>
            <a:srgbClr val="0070C0">
              <a:alpha val="65490"/>
            </a:srgbClr>
          </a:solidFill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5966150" y="3298261"/>
            <a:ext cx="28730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34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TRANSMISSION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34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INFECTION</a:t>
            </a:r>
            <a:endParaRPr b="0" i="0" sz="2800" u="none" cap="none" strike="noStrike">
              <a:solidFill>
                <a:srgbClr val="3834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683109" y="2677247"/>
            <a:ext cx="441091" cy="53802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1043490" y="4572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STD Transmission</a:t>
            </a:r>
            <a:endParaRPr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1412111" y="1752600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24"/>
              <a:buNone/>
            </a:pPr>
            <a:r>
              <a:rPr lang="en-US"/>
              <a:t>Skin to Skin</a:t>
            </a:r>
            <a:endParaRPr/>
          </a:p>
        </p:txBody>
      </p:sp>
      <p:sp>
        <p:nvSpPr>
          <p:cNvPr id="149" name="Google Shape;149;p6"/>
          <p:cNvSpPr txBox="1"/>
          <p:nvPr>
            <p:ph idx="2" type="body"/>
          </p:nvPr>
        </p:nvSpPr>
        <p:spPr>
          <a:xfrm>
            <a:off x="990600" y="2438400"/>
            <a:ext cx="34710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Pubic Lice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Herpes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Human Papilloma Virus (HPV can cause genital warts and cancer)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SzPts val="1824"/>
              <a:buChar char="●"/>
            </a:pPr>
            <a:r>
              <a:rPr lang="en-US"/>
              <a:t>Syphilis</a:t>
            </a:r>
            <a:endParaRPr/>
          </a:p>
        </p:txBody>
      </p:sp>
      <p:sp>
        <p:nvSpPr>
          <p:cNvPr id="150" name="Google Shape;150;p6"/>
          <p:cNvSpPr txBox="1"/>
          <p:nvPr>
            <p:ph idx="3" type="body"/>
          </p:nvPr>
        </p:nvSpPr>
        <p:spPr>
          <a:xfrm>
            <a:off x="5326283" y="175260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24"/>
              <a:buNone/>
            </a:pPr>
            <a:r>
              <a:rPr lang="en-US"/>
              <a:t>Body Fluid</a:t>
            </a:r>
            <a:endParaRPr/>
          </a:p>
        </p:txBody>
      </p:sp>
      <p:sp>
        <p:nvSpPr>
          <p:cNvPr id="151" name="Google Shape;151;p6"/>
          <p:cNvSpPr txBox="1"/>
          <p:nvPr>
            <p:ph idx="4" type="body"/>
          </p:nvPr>
        </p:nvSpPr>
        <p:spPr>
          <a:xfrm>
            <a:off x="5041392" y="2514600"/>
            <a:ext cx="3340608" cy="329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Chlamydia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Gonorrhea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Trichomoniasis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Hepatitis B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Hepatitis C</a:t>
            </a:r>
            <a:endParaRPr/>
          </a:p>
          <a:p>
            <a:pPr indent="-274319" lvl="0" marL="342900" rtl="0" algn="l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SzPts val="1824"/>
              <a:buChar char="●"/>
            </a:pPr>
            <a:r>
              <a:rPr lang="en-US"/>
              <a:t>HIV (the virus that can cause AIDS)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20daa1f600_0_0"/>
          <p:cNvPicPr preferRelativeResize="0"/>
          <p:nvPr/>
        </p:nvPicPr>
        <p:blipFill rotWithShape="1">
          <a:blip r:embed="rId3">
            <a:alphaModFix/>
          </a:blip>
          <a:srcRect b="4781" l="0" r="0" t="5143"/>
          <a:stretch/>
        </p:blipFill>
        <p:spPr>
          <a:xfrm>
            <a:off x="583400" y="0"/>
            <a:ext cx="79772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Let’s talk…</a:t>
            </a:r>
            <a:endParaRPr/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467139"/>
            <a:ext cx="4315267" cy="242733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492" y="4267200"/>
            <a:ext cx="4595707" cy="191181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2605343"/>
            <a:ext cx="3327281" cy="18741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167" name="Google Shape;167;p14"/>
          <p:cNvSpPr txBox="1"/>
          <p:nvPr/>
        </p:nvSpPr>
        <p:spPr>
          <a:xfrm>
            <a:off x="729450" y="332775"/>
            <a:ext cx="768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Communication</a:t>
            </a:r>
            <a:endParaRPr b="1" i="0" sz="28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633804" y="180198"/>
            <a:ext cx="7924799" cy="1165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STD Testing</a:t>
            </a:r>
            <a:endParaRPr/>
          </a:p>
        </p:txBody>
      </p:sp>
      <p:sp>
        <p:nvSpPr>
          <p:cNvPr id="174" name="Google Shape;174;p7"/>
          <p:cNvSpPr txBox="1"/>
          <p:nvPr>
            <p:ph idx="1" type="body"/>
          </p:nvPr>
        </p:nvSpPr>
        <p:spPr>
          <a:xfrm>
            <a:off x="762000" y="1484119"/>
            <a:ext cx="6449209" cy="36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32"/>
              <a:buNone/>
            </a:pPr>
            <a:r>
              <a:rPr b="1" lang="en-US" sz="3200"/>
              <a:t>STEP 1:  Get there!</a:t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125" y="2448725"/>
            <a:ext cx="7096125" cy="31051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633804" y="180198"/>
            <a:ext cx="7924799" cy="1165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1" lang="en-US"/>
              <a:t>STD Testing</a:t>
            </a:r>
            <a:endParaRPr/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762000" y="1484119"/>
            <a:ext cx="6449209" cy="36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32"/>
              <a:buNone/>
            </a:pPr>
            <a:r>
              <a:rPr b="1" lang="en-US" sz="3200"/>
              <a:t>STEP 2:  The Questions!</a:t>
            </a:r>
            <a:endParaRPr/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804" y="2488641"/>
            <a:ext cx="3775675" cy="2514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8748" y="3745941"/>
            <a:ext cx="3775676" cy="2514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2016-10-17T22:47:41Z</dcterms:created>
  <dc:creator>Schober, Nadya</dc:creator>
</cp:coreProperties>
</file>